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64008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60A5FA"/>
                </a:solidFill>
                <a:latin typeface="Calibri"/>
              </a:rPr>
              <a:t>CV6 AI TRADING BOT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371600"/>
            <a:ext cx="91440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 i="0">
                <a:solidFill>
                  <a:srgbClr val="FFFFFF"/>
                </a:solidFill>
                <a:latin typeface="Calibri"/>
              </a:rPr>
              <a:t>How It 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9260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94A3B8"/>
                </a:solidFill>
                <a:latin typeface="Calibri"/>
              </a:rPr>
              <a:t>Complete Education Guide — Architecture, Flow &amp;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3550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  <a:latin typeface="Calibri"/>
              </a:rPr>
              <a:t>For Educational Use  •  CV6 AI Trading OS v1.0  •  FastAPI + React + AI Consensus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AI Learning Engine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  <a:latin typeface="Calibri"/>
              </a:rPr>
              <a:t>Every trade is recorded. The bot learns what works and what doesn't — automatically.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280160"/>
            <a:ext cx="5394960" cy="50292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41732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6B6D4"/>
                </a:solidFill>
                <a:latin typeface="Calibri"/>
              </a:rPr>
              <a:t>What Gets Recorded Per Trade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965960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• Symbol, Side (BUY/SELL), Quantity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340864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• Entry Price &amp; Exit Price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715768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• Stop Loss &amp; Target Price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090672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• Strategy (EMA/RSI/SuperTrend...)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465576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• AI Models Used + Confidence Score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840479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• Broker, Trading Style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215383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• P&amp;L in Rupees and Percentage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4590288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• Time of Entry and Exit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4965192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• Sector of the Stock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5340096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• Win / Loss outcome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43600" y="1280160"/>
            <a:ext cx="5943600" cy="50292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080760" y="1417320"/>
            <a:ext cx="5669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8B5CF6"/>
                </a:solidFill>
                <a:latin typeface="Calibri"/>
              </a:rPr>
              <a:t>What the Bot Learns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80760" y="196596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94A3B8"/>
                </a:solidFill>
                <a:latin typeface="Calibri"/>
              </a:rPr>
              <a:t>Best Strategy: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86800" y="1965960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EMA vs RSI vs SuperTrend ranking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80760" y="2441448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94A3B8"/>
                </a:solidFill>
                <a:latin typeface="Calibri"/>
              </a:rPr>
              <a:t>Best AI Model: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0" y="2441448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GPT vs Claude accuracy comparison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80760" y="2916936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94A3B8"/>
                </a:solidFill>
                <a:latin typeface="Calibri"/>
              </a:rPr>
              <a:t>Best Time: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0" y="2916936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9:15–10:00 AM peak performance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80760" y="3392424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94A3B8"/>
                </a:solidFill>
                <a:latin typeface="Calibri"/>
              </a:rPr>
              <a:t>Worst Time: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0" y="3392424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12:00–14:00 low performance window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080760" y="3867912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94A3B8"/>
                </a:solidFill>
                <a:latin typeface="Calibri"/>
              </a:rPr>
              <a:t>Win Rate: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0" y="3867912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% of trades that made profit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80760" y="434340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94A3B8"/>
                </a:solidFill>
                <a:latin typeface="Calibri"/>
              </a:rPr>
              <a:t>Profit Factor: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0" y="4343400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Gross profit ÷ Gross loss ratio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080760" y="4818888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94A3B8"/>
                </a:solidFill>
                <a:latin typeface="Calibri"/>
              </a:rPr>
              <a:t>Sharpe Ratio: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86800" y="4818888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Risk-adjusted return score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80760" y="5294376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94A3B8"/>
                </a:solidFill>
                <a:latin typeface="Calibri"/>
              </a:rPr>
              <a:t>AI Accuracy: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0" y="5294376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How often AI was right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080760" y="5769864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94A3B8"/>
                </a:solidFill>
                <a:latin typeface="Calibri"/>
              </a:rPr>
              <a:t>Suggestions: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686800" y="5769864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Auto tips to improve performance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How to Start Trading with CV6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  <a:latin typeface="Calibri"/>
              </a:rPr>
              <a:t>Step-by-step from first login to first autonomous trade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280160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74320" y="1280160"/>
            <a:ext cx="594360" cy="1143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47472" y="1627631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1353312"/>
            <a:ext cx="4937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B82F6"/>
                </a:solidFill>
                <a:latin typeface="Calibri"/>
              </a:rPr>
              <a:t>Start Backend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" y="1783080"/>
            <a:ext cx="4937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Run: python main.py → Backend on localhost:8000</a:t>
            </a:r>
          </a:p>
        </p:txBody>
      </p:sp>
      <p:sp>
        <p:nvSpPr>
          <p:cNvPr id="9" name="Rectangle 8"/>
          <p:cNvSpPr/>
          <p:nvPr/>
        </p:nvSpPr>
        <p:spPr>
          <a:xfrm>
            <a:off x="6309359" y="1280160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309359" y="1280160"/>
            <a:ext cx="594360" cy="1143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82512" y="1627631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95159" y="1353312"/>
            <a:ext cx="4937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6B6D4"/>
                </a:solidFill>
                <a:latin typeface="Calibri"/>
              </a:rPr>
              <a:t>Start Frontend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5159" y="1783080"/>
            <a:ext cx="4937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Run: npm run dev → App on localhost:3000. Login.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4320" y="2578608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74320" y="2578608"/>
            <a:ext cx="594360" cy="1143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47472" y="2926079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2651760"/>
            <a:ext cx="4937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0B981"/>
                </a:solidFill>
                <a:latin typeface="Calibri"/>
              </a:rPr>
              <a:t>Connect Broker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" y="3081528"/>
            <a:ext cx="4937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Settings → Brokers → Enter API key → Click Connect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09359" y="2578608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09359" y="2578608"/>
            <a:ext cx="594360" cy="11430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82512" y="2926079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95159" y="2651760"/>
            <a:ext cx="4937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8B5CF6"/>
                </a:solidFill>
                <a:latin typeface="Calibri"/>
              </a:rPr>
              <a:t>Set AI Keys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95159" y="3081528"/>
            <a:ext cx="4937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Settings → AI Models → Enter OpenAI / Anthropic keys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320" y="3877056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74320" y="3877056"/>
            <a:ext cx="594360" cy="11430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47472" y="4224528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60120" y="3950208"/>
            <a:ext cx="4937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9E0B"/>
                </a:solidFill>
                <a:latin typeface="Calibri"/>
              </a:rPr>
              <a:t>Configure Capital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0120" y="4379976"/>
            <a:ext cx="4937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Autonomous OS → Set capital, allocation %, risk %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309359" y="3877056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309359" y="3877056"/>
            <a:ext cx="594360" cy="1143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82512" y="4224528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95159" y="3950208"/>
            <a:ext cx="4937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97316"/>
                </a:solidFill>
                <a:latin typeface="Calibri"/>
              </a:rPr>
              <a:t>Set Risk Limits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995159" y="4379976"/>
            <a:ext cx="4937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Risk Controls → Daily/weekly loss, VIX threshold, filters ON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74320" y="5175504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274320" y="5175504"/>
            <a:ext cx="594360" cy="11430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47472" y="5522976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60120" y="5248656"/>
            <a:ext cx="4937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F4444"/>
                </a:solidFill>
                <a:latin typeface="Calibri"/>
              </a:rPr>
              <a:t>Choose PAPER Mode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60120" y="5678424"/>
            <a:ext cx="4937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Mode → PAPER first. Test with no real money.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309359" y="5175504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309359" y="5175504"/>
            <a:ext cx="594360" cy="1143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382512" y="5522976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995159" y="5248656"/>
            <a:ext cx="4937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0B981"/>
                </a:solidFill>
                <a:latin typeface="Calibri"/>
              </a:rPr>
              <a:t>Start the Engine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5159" y="5678424"/>
            <a:ext cx="4937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Click START → Bot scans NSE every 30 seconds auto.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Complete Bot Cycle — 10 Steps Every 30 Seconds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04672"/>
            <a:ext cx="10972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  <a:latin typeface="Calibri"/>
              </a:rPr>
              <a:t>Runs continuously during market hours 09:15–15:15 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4389120"/>
            <a:ext cx="1097280" cy="16459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444398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6071616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3B82F6"/>
                </a:solidFill>
                <a:latin typeface="Calibri"/>
              </a:rPr>
              <a:t>SCAN</a:t>
            </a:r>
          </a:p>
        </p:txBody>
      </p:sp>
      <p:sp>
        <p:nvSpPr>
          <p:cNvPr id="7" name="Rectangle 6"/>
          <p:cNvSpPr/>
          <p:nvPr/>
        </p:nvSpPr>
        <p:spPr>
          <a:xfrm>
            <a:off x="1408176" y="4224527"/>
            <a:ext cx="1097280" cy="1810512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408176" y="4279391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8176" y="6071616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06B6D4"/>
                </a:solidFill>
                <a:latin typeface="Calibri"/>
              </a:rPr>
              <a:t>FILTER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87752" y="4059935"/>
            <a:ext cx="1097280" cy="197510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587752" y="4114799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87752" y="6071616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F59E0B"/>
                </a:solidFill>
                <a:latin typeface="Calibri"/>
              </a:rPr>
              <a:t>RISK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67328" y="3895344"/>
            <a:ext cx="1097280" cy="2139696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767328" y="3950207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67328" y="6071616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10B981"/>
                </a:solidFill>
                <a:latin typeface="Calibri"/>
              </a:rPr>
              <a:t>AI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46904" y="3730752"/>
            <a:ext cx="1097280" cy="2304288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946904" y="3785615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46904" y="6071616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8B5CF6"/>
                </a:solidFill>
                <a:latin typeface="Calibri"/>
              </a:rPr>
              <a:t>DECIDE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126480" y="3566159"/>
            <a:ext cx="1097280" cy="246888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126480" y="362102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26480" y="6071616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F97316"/>
                </a:solidFill>
                <a:latin typeface="Calibri"/>
              </a:rPr>
              <a:t>SIZE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06056" y="3401568"/>
            <a:ext cx="1097280" cy="2633472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06056" y="345643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06056" y="6071616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60A5FA"/>
                </a:solidFill>
                <a:latin typeface="Calibri"/>
              </a:rPr>
              <a:t>ROUTE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485632" y="3236975"/>
            <a:ext cx="1097280" cy="2798064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85632" y="3291839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85632" y="6071616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EF4444"/>
                </a:solidFill>
                <a:latin typeface="Calibri"/>
              </a:rPr>
              <a:t>ORDER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665208" y="3072383"/>
            <a:ext cx="1097280" cy="2962656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665208" y="3127247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65208" y="6071616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06B6D4"/>
                </a:solidFill>
                <a:latin typeface="Calibri"/>
              </a:rPr>
              <a:t>MONITOR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844784" y="2907791"/>
            <a:ext cx="1097280" cy="3127248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0844784" y="296265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844784" y="6071616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8B5CF6"/>
                </a:solidFill>
                <a:latin typeface="Calibri"/>
              </a:rPr>
              <a:t>LEARN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28800" y="1261872"/>
            <a:ext cx="8229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94A3B8"/>
                </a:solidFill>
                <a:latin typeface="Calibri"/>
              </a:rPr>
              <a:t>↩  After Step 10 → Back to Step 1 (Next Scan Cycle)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126480"/>
            <a:ext cx="12188952" cy="73152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Key Takeaways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371600"/>
            <a:ext cx="11430000" cy="62179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65760" y="1371600"/>
            <a:ext cx="548640" cy="6217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1481328"/>
            <a:ext cx="47548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463040"/>
            <a:ext cx="10607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2E8F0"/>
                </a:solidFill>
                <a:latin typeface="Calibri"/>
              </a:rPr>
              <a:t>CV6 is FULLY AUTONOMOUS — you only set parameters, the bot does ALL trading.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121408"/>
            <a:ext cx="11430000" cy="62179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65760" y="2121408"/>
            <a:ext cx="548640" cy="621792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1480" y="2231136"/>
            <a:ext cx="47548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2212848"/>
            <a:ext cx="10607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2E8F0"/>
                </a:solidFill>
                <a:latin typeface="Calibri"/>
              </a:rPr>
              <a:t>AI Consensus uses 4+ AI models — no single AI makes the final decision alone.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2871215"/>
            <a:ext cx="11430000" cy="62179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65760" y="2871215"/>
            <a:ext cx="548640" cy="62179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11480" y="2980944"/>
            <a:ext cx="47548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🛡️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5840" y="2962656"/>
            <a:ext cx="10607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2E8F0"/>
                </a:solidFill>
                <a:latin typeface="Calibri"/>
              </a:rPr>
              <a:t>8-Layer Risk Guard protects capital at every step before every single trade.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3621024"/>
            <a:ext cx="11430000" cy="62179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65760" y="3621024"/>
            <a:ext cx="548640" cy="621792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11480" y="3730752"/>
            <a:ext cx="47548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" y="3712463"/>
            <a:ext cx="10607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2E8F0"/>
                </a:solidFill>
                <a:latin typeface="Calibri"/>
              </a:rPr>
              <a:t>5 Independent Capital Pools — losses in Intraday NEVER affect Swing pool.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4370831"/>
            <a:ext cx="11430000" cy="62179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760" y="4370831"/>
            <a:ext cx="548640" cy="621792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11480" y="4480559"/>
            <a:ext cx="47548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📚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5840" y="4462271"/>
            <a:ext cx="10607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2E8F0"/>
                </a:solidFill>
                <a:latin typeface="Calibri"/>
              </a:rPr>
              <a:t>Learning Engine records everything and generates improvement suggestions auto.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5760" y="5120640"/>
            <a:ext cx="11430000" cy="62179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65760" y="5120640"/>
            <a:ext cx="548640" cy="621792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11480" y="5230368"/>
            <a:ext cx="47548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⚙️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05840" y="5212079"/>
            <a:ext cx="10607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2E8F0"/>
                </a:solidFill>
                <a:latin typeface="Calibri"/>
              </a:rPr>
              <a:t>ALWAYS test in PAPER mode first. Switch to REAL only after confident results.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" y="61996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  <a:latin typeface="Calibri"/>
              </a:rPr>
              <a:t>CV6 AI Trading OS  •  FastAPI + React 18 + AI Consensus  •  For Educational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  <a:latin typeface="Calibri"/>
              </a:rPr>
              <a:t>What is CV6?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4A3B8"/>
                </a:solidFill>
                <a:latin typeface="Calibri"/>
              </a:rPr>
              <a:t>CV6 is NOT a manual trading app. It is a fully autonomous AI Trading Operating System.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554480"/>
            <a:ext cx="3749039" cy="18288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65760" y="1554480"/>
            <a:ext cx="3749039" cy="41148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609344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Autonomous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029967"/>
            <a:ext cx="356616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Scans markets, picks stocks, places orders, monitors positions — all without human input.</a:t>
            </a:r>
          </a:p>
        </p:txBody>
      </p:sp>
      <p:sp>
        <p:nvSpPr>
          <p:cNvPr id="8" name="Rectangle 7"/>
          <p:cNvSpPr/>
          <p:nvPr/>
        </p:nvSpPr>
        <p:spPr>
          <a:xfrm>
            <a:off x="4343400" y="1554480"/>
            <a:ext cx="3749039" cy="18288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343400" y="1554480"/>
            <a:ext cx="3749039" cy="41148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34840" y="1609344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AI-Powered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34840" y="2029967"/>
            <a:ext cx="356616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Uses GPT, Claude, Gemini &amp; DeepSeek AI models for consensus-based decisions.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21040" y="1554480"/>
            <a:ext cx="3749039" cy="18288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321040" y="1554480"/>
            <a:ext cx="3749039" cy="41148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0" y="1609344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Risk-Protected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0" y="2029967"/>
            <a:ext cx="356616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Built-in kill switch, loss limits, VIX filter, circuit filter, drawdown cap.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3657600"/>
            <a:ext cx="3749039" cy="18288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65760" y="3657600"/>
            <a:ext cx="3749039" cy="41148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3712463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Self-Learning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4133087"/>
            <a:ext cx="356616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Records every trade, analyzes patterns, finds best strategies and AI models.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343400" y="3657600"/>
            <a:ext cx="3749039" cy="18288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343400" y="3657600"/>
            <a:ext cx="3749039" cy="41148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434840" y="3712463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Multi-Style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34840" y="4133087"/>
            <a:ext cx="356616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Intraday, Swing, F&amp;O, Scalping, Long Term — each with independent capital pool.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321040" y="3657600"/>
            <a:ext cx="3749039" cy="18288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321040" y="3657600"/>
            <a:ext cx="3749039" cy="41148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12480" y="3712463"/>
            <a:ext cx="3566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Multi-Broker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12480" y="4133087"/>
            <a:ext cx="356616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Routes orders to: Angel One, AliceBlue, Upstox, Zerodha, mStock per style.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System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  <a:latin typeface="Calibri"/>
              </a:rPr>
              <a:t>Three layers: Frontend (React) → Backend (FastAPI) → Market (Brokers &amp; Exchange)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280160"/>
            <a:ext cx="11612880" cy="13716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53312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60A5FA"/>
                </a:solidFill>
                <a:latin typeface="Calibri"/>
              </a:rPr>
              <a:t>FRONTEND — React 18 + TypeScript  |  localhost:3000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78308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E2E8F0"/>
                </a:solidFill>
                <a:latin typeface="Calibri"/>
              </a:rPr>
              <a:t>Dashboard  •  Market Watch  •  Autonomous OS  •  F&amp;O Engine  •  AI Learning  •  Risk Manager  •  Trade Journal  •  Charts  •  Portfolio  •  Settings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2834639"/>
            <a:ext cx="11612880" cy="1371600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907791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6B6D4"/>
                </a:solidFill>
                <a:latin typeface="Calibri"/>
              </a:rPr>
              <a:t>BACKEND — FastAPI + SQLite  |  localhost:8000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337559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E2E8F0"/>
                </a:solidFill>
                <a:latin typeface="Calibri"/>
              </a:rPr>
              <a:t>autonomous_engine  •  smart_scanner  •  ai_consensus  •  risk_guard  •  fno_engine  •  learning_service  •  broker_allocator  •  capital_pool  •  position_monitor  •  history_service  •  dashboard_service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" y="4389120"/>
            <a:ext cx="11612880" cy="13716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4462272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  <a:latin typeface="Calibri"/>
              </a:rPr>
              <a:t>MARKET — NSE / BSE / NFO Exchange  |  via Broker APIs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89204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E2E8F0"/>
                </a:solidFill>
                <a:latin typeface="Calibri"/>
              </a:rPr>
              <a:t>Angel One  •  AliceBlue  •  Upstox  •  Zerodha  •  Dhan  •  mStock  •  Fyers  •  Shoonya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5-Stage Market Scanner — Smart AI Cost Control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  <a:latin typeface="Calibri"/>
              </a:rPr>
              <a:t>AI is called ONLY for Top 3-5 final candidates. All earlier stages use fast local filters.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371600"/>
            <a:ext cx="2148840" cy="41148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65760" y="146304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Stage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874519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FULL UNIVERSE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423160"/>
            <a:ext cx="1965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500+ Symbols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880360"/>
            <a:ext cx="19659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E8F0"/>
                </a:solidFill>
                <a:latin typeface="Calibri"/>
              </a:rPr>
              <a:t>Volume &amp; Price filter
Remove circuit stocks</a:t>
            </a:r>
          </a:p>
        </p:txBody>
      </p:sp>
      <p:sp>
        <p:nvSpPr>
          <p:cNvPr id="9" name="Rectangle 8"/>
          <p:cNvSpPr/>
          <p:nvPr/>
        </p:nvSpPr>
        <p:spPr>
          <a:xfrm>
            <a:off x="2606039" y="1371600"/>
            <a:ext cx="2148840" cy="41148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697479" y="146304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Stage 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97479" y="1874519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TECHNICAL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97479" y="2423160"/>
            <a:ext cx="1965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Top 200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97479" y="2880360"/>
            <a:ext cx="19659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E8F0"/>
                </a:solidFill>
                <a:latin typeface="Calibri"/>
              </a:rPr>
              <a:t>EMA / RSI / MACD
VWAP / ATR / Volume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37759" y="1371600"/>
            <a:ext cx="2148840" cy="41148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199" y="146304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Stage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199" y="1874519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QUALITY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199" y="2423160"/>
            <a:ext cx="1965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Top 20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199" y="2880360"/>
            <a:ext cx="19659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E8F0"/>
                </a:solidFill>
                <a:latin typeface="Calibri"/>
              </a:rPr>
              <a:t>SuperTrend / Breakout
Sector Strength filter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269479" y="1371600"/>
            <a:ext cx="2148840" cy="41148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60919" y="146304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Stage 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60919" y="1874519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RISK FILTER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60919" y="2423160"/>
            <a:ext cx="1965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Top 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60919" y="2880360"/>
            <a:ext cx="19659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E8F0"/>
                </a:solidFill>
                <a:latin typeface="Calibri"/>
              </a:rPr>
              <a:t>Circuit / VIX / News
Sector Concentration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601200" y="1371600"/>
            <a:ext cx="2148840" cy="41148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692640" y="146304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Stage 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692640" y="1874519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AI CONSENSUS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692640" y="2423160"/>
            <a:ext cx="1965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Top 1-3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92640" y="2880360"/>
            <a:ext cx="19659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E8F0"/>
                </a:solidFill>
                <a:latin typeface="Calibri"/>
              </a:rPr>
              <a:t>GPT + Claude + Gemini
DeepSeek + AI Cache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74320" y="5669280"/>
            <a:ext cx="11612880" cy="64008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7200" y="5742432"/>
            <a:ext cx="11247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2E8F0"/>
                </a:solidFill>
                <a:latin typeface="Calibri"/>
              </a:rPr>
              <a:t>💡 AI Cache: If a stock was analyzed within TTL (5 min), cached result is reused — ZERO extra AI cost.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AI Consensus Engine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  <a:latin typeface="Calibri"/>
              </a:rPr>
              <a:t>Multiple AI models vote on each trade. Majority consensus required before BUY or SELL.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280160"/>
            <a:ext cx="4114800" cy="50292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65760" y="1371600"/>
            <a:ext cx="3931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0B981"/>
                </a:solidFill>
                <a:latin typeface="Calibri"/>
              </a:rPr>
              <a:t>AI Models Used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920240"/>
            <a:ext cx="3931920" cy="6217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2011680"/>
            <a:ext cx="2011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GPT-4o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0" y="2048256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94A3B8"/>
                </a:solidFill>
                <a:latin typeface="Calibri"/>
              </a:rPr>
              <a:t>OpenAI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2697480"/>
            <a:ext cx="3931920" cy="621792"/>
          </a:xfrm>
          <a:prstGeom prst="rect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2788920"/>
            <a:ext cx="2011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Claude 3.5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60320" y="2825496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94A3B8"/>
                </a:solidFill>
                <a:latin typeface="Calibri"/>
              </a:rPr>
              <a:t>Anthropic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3474720"/>
            <a:ext cx="3931920" cy="62179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3566160"/>
            <a:ext cx="2011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Gemini Pro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60320" y="3602736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94A3B8"/>
                </a:solidFill>
                <a:latin typeface="Calibri"/>
              </a:rPr>
              <a:t>Google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4251960"/>
            <a:ext cx="3931920" cy="621792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4343400"/>
            <a:ext cx="2011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DeepSeek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60320" y="4379976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94A3B8"/>
                </a:solidFill>
                <a:latin typeface="Calibri"/>
              </a:rPr>
              <a:t>DeepSeek AI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5029200"/>
            <a:ext cx="3931920" cy="621792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5120640"/>
            <a:ext cx="2011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Ollama / Llama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60320" y="5157216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94A3B8"/>
                </a:solidFill>
                <a:latin typeface="Calibri"/>
              </a:rPr>
              <a:t>Local Offline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663440" y="1280160"/>
            <a:ext cx="3474720" cy="5029200"/>
          </a:xfrm>
          <a:prstGeom prst="rect">
            <a:avLst/>
          </a:prstGeom>
          <a:solidFill>
            <a:srgbClr val="1122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0" y="141732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60A5FA"/>
                </a:solidFill>
                <a:latin typeface="Calibri"/>
              </a:rPr>
              <a:t>Consensus Logic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00600" y="2057400"/>
            <a:ext cx="3200400" cy="64008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800600" y="2112264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1 of 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00600" y="2423160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Fast — risky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2880360"/>
            <a:ext cx="3200400" cy="64008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800600" y="2935224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2 of 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00600" y="3246120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Standard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800600" y="3703320"/>
            <a:ext cx="3200400" cy="64008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800600" y="3758183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3 of 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00600" y="4069080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Confident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00600" y="4526280"/>
            <a:ext cx="3200400" cy="64008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800600" y="4581144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All Models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800600" y="4892040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Safest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412480" y="1280160"/>
            <a:ext cx="3566160" cy="50292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03920" y="1417320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Decision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503920" y="2011680"/>
            <a:ext cx="3383280" cy="73152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503920" y="2103120"/>
            <a:ext cx="33832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BUY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503920" y="2971800"/>
            <a:ext cx="3383280" cy="73152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503920" y="3063240"/>
            <a:ext cx="33832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SELL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503920" y="3931920"/>
            <a:ext cx="3383280" cy="7315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503920" y="4023360"/>
            <a:ext cx="33832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HOLD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503920" y="4892040"/>
            <a:ext cx="3383280" cy="73152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503920" y="4983480"/>
            <a:ext cx="33832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REJECT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Risk Guard — 8-Layer Protection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  <a:latin typeface="Calibri"/>
              </a:rPr>
              <a:t>Every trade passes ALL 8 layers. If ANY layer blocks, the trade is REJECTED.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280160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74320" y="1280160"/>
            <a:ext cx="502920" cy="11430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47472" y="1645919"/>
            <a:ext cx="365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1353312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F4444"/>
                </a:solidFill>
                <a:latin typeface="Calibri"/>
              </a:rPr>
              <a:t>Kill Switch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1783080"/>
            <a:ext cx="502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Emergency stop. Blocks ALL trades instantly. Manual ON/OFF.</a:t>
            </a:r>
          </a:p>
        </p:txBody>
      </p:sp>
      <p:sp>
        <p:nvSpPr>
          <p:cNvPr id="9" name="Rectangle 8"/>
          <p:cNvSpPr/>
          <p:nvPr/>
        </p:nvSpPr>
        <p:spPr>
          <a:xfrm>
            <a:off x="6309359" y="1280160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309359" y="1280160"/>
            <a:ext cx="502920" cy="1143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82512" y="1645919"/>
            <a:ext cx="365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03720" y="1353312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97316"/>
                </a:solidFill>
                <a:latin typeface="Calibri"/>
              </a:rPr>
              <a:t>Daily Loss Limit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03720" y="1783080"/>
            <a:ext cx="502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Stops when daily P&amp;L loss hits threshold (e.g. ₹2,000/day).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4320" y="2578608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74320" y="2578608"/>
            <a:ext cx="502920" cy="11430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47472" y="2944368"/>
            <a:ext cx="365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2651760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9E0B"/>
                </a:solidFill>
                <a:latin typeface="Calibri"/>
              </a:rPr>
              <a:t>Weekly Loss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3081528"/>
            <a:ext cx="502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Rolling 7-day loss tracking with automatic block.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09359" y="2578608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09359" y="2578608"/>
            <a:ext cx="502920" cy="11430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82512" y="2944368"/>
            <a:ext cx="365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03720" y="2651760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9E0B"/>
                </a:solidFill>
                <a:latin typeface="Calibri"/>
              </a:rPr>
              <a:t>Monthly Loss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03720" y="3081528"/>
            <a:ext cx="502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Rolling 30-day loss tracking with automatic block.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320" y="3877056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74320" y="3877056"/>
            <a:ext cx="502920" cy="1143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47472" y="4242816"/>
            <a:ext cx="365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3950208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B82F6"/>
                </a:solidFill>
                <a:latin typeface="Calibri"/>
              </a:rPr>
              <a:t>Max Drawdown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4379976"/>
            <a:ext cx="502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Stops trading when portfolio drops by % from its peak.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309359" y="3877056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309359" y="3877056"/>
            <a:ext cx="502920" cy="1143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82512" y="4242816"/>
            <a:ext cx="365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03720" y="3950208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6B6D4"/>
                </a:solidFill>
                <a:latin typeface="Calibri"/>
              </a:rPr>
              <a:t>Market Hours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903720" y="4379976"/>
            <a:ext cx="502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Only trades 09:15 to 15:15 IST. No after-hours orders.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74320" y="5175504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274320" y="5175504"/>
            <a:ext cx="502920" cy="11430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47472" y="5541264"/>
            <a:ext cx="365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68680" y="5248656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8B5CF6"/>
                </a:solidFill>
                <a:latin typeface="Calibri"/>
              </a:rPr>
              <a:t>VIX Filter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8680" y="5678424"/>
            <a:ext cx="502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Pauses when India VIX &gt; 22 (high volatility = danger).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309359" y="5175504"/>
            <a:ext cx="5760720" cy="11430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309359" y="5175504"/>
            <a:ext cx="502920" cy="1143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382512" y="5541264"/>
            <a:ext cx="365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903720" y="5248656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0B981"/>
                </a:solidFill>
                <a:latin typeface="Calibri"/>
              </a:rPr>
              <a:t>Sector Limit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03720" y="5678424"/>
            <a:ext cx="502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  <a:latin typeface="Calibri"/>
              </a:rPr>
              <a:t>Max 30% of deployed capital in any single sector.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Capital Pool System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  <a:latin typeface="Calibri"/>
              </a:rPr>
              <a:t>5 independent pools. Losses in one pool NEVER affect others. Each has own broker &amp; P&amp;L.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0" y="1280160"/>
            <a:ext cx="3931920" cy="5943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0" y="1280160"/>
            <a:ext cx="39319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TOTAL CAPITAL  (e.g. ₹1,00,000)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2194560"/>
            <a:ext cx="2148840" cy="41148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2194560"/>
            <a:ext cx="2148840" cy="41148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249424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INTRADAY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743200"/>
            <a:ext cx="1965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Calibri"/>
              </a:rPr>
              <a:t>30%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42900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of capital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79476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Broker: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06908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3B82F6"/>
                </a:solidFill>
                <a:latin typeface="Calibri"/>
              </a:rPr>
              <a:t>Angel One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4480560"/>
            <a:ext cx="1965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94A3B8"/>
                </a:solidFill>
                <a:latin typeface="Calibri"/>
              </a:rPr>
              <a:t>• Own P&amp;L
• Own Positions
• Own Risk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697479" y="2194560"/>
            <a:ext cx="2148840" cy="41148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697479" y="2194560"/>
            <a:ext cx="2148840" cy="41148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88920" y="2249424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SWING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88920" y="2743200"/>
            <a:ext cx="1965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Calibri"/>
              </a:rPr>
              <a:t>25%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88920" y="342900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of capital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88920" y="379476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Broker: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88920" y="406908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0B981"/>
                </a:solidFill>
                <a:latin typeface="Calibri"/>
              </a:rPr>
              <a:t>AliceBlue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88920" y="4480560"/>
            <a:ext cx="1965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94A3B8"/>
                </a:solidFill>
                <a:latin typeface="Calibri"/>
              </a:rPr>
              <a:t>• Own P&amp;L
• Own Positions
• Own Risk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29200" y="2194560"/>
            <a:ext cx="2148840" cy="41148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5029200" y="2194560"/>
            <a:ext cx="2148840" cy="41148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120640" y="2249424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F&amp;O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120640" y="2743200"/>
            <a:ext cx="1965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Calibri"/>
              </a:rPr>
              <a:t>20%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20640" y="342900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of capital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20640" y="379476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Broker: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20640" y="406908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8B5CF6"/>
                </a:solidFill>
                <a:latin typeface="Calibri"/>
              </a:rPr>
              <a:t>Upstox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20640" y="4480560"/>
            <a:ext cx="1965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94A3B8"/>
                </a:solidFill>
                <a:latin typeface="Calibri"/>
              </a:rPr>
              <a:t>• Own P&amp;L
• Own Positions
• Own Risk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60919" y="2194560"/>
            <a:ext cx="2148840" cy="41148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7360919" y="2194560"/>
            <a:ext cx="2148840" cy="41148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452359" y="2249424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SCALPING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452359" y="2743200"/>
            <a:ext cx="1965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Calibri"/>
              </a:rPr>
              <a:t>10%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52359" y="342900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of capital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52359" y="379476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Broker: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52359" y="406908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59E0B"/>
                </a:solidFill>
                <a:latin typeface="Calibri"/>
              </a:rPr>
              <a:t>Angel One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52359" y="4480560"/>
            <a:ext cx="1965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94A3B8"/>
                </a:solidFill>
                <a:latin typeface="Calibri"/>
              </a:rPr>
              <a:t>• Own P&amp;L
• Own Positions
• Own Risk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692640" y="2194560"/>
            <a:ext cx="2148840" cy="41148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9692640" y="2194560"/>
            <a:ext cx="2148840" cy="41148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784080" y="2249424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LONG TERM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784080" y="2743200"/>
            <a:ext cx="1965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Calibri"/>
              </a:rPr>
              <a:t>15%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784080" y="342900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of capital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784080" y="379476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  <a:latin typeface="Calibri"/>
              </a:rPr>
              <a:t>Broker: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784080" y="4069080"/>
            <a:ext cx="1965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06B6D4"/>
                </a:solidFill>
                <a:latin typeface="Calibri"/>
              </a:rPr>
              <a:t>Zerodha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784080" y="4480560"/>
            <a:ext cx="1965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94A3B8"/>
                </a:solidFill>
                <a:latin typeface="Calibri"/>
              </a:rPr>
              <a:t>• Own P&amp;L
• Own Positions
• Own Risk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Order Execution 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  <a:latin typeface="Calibri"/>
              </a:rPr>
              <a:t>From AI decision → Broker API → NSE/BSE Exchange in seconds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280160"/>
            <a:ext cx="2148840" cy="2560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43000" y="1353312"/>
            <a:ext cx="594360" cy="5943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1353312"/>
            <a:ext cx="5943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057400"/>
            <a:ext cx="1965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B82F6"/>
                </a:solidFill>
                <a:latin typeface="Calibri"/>
              </a:rPr>
              <a:t>AI Decides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606040"/>
            <a:ext cx="196596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  <a:latin typeface="Calibri"/>
              </a:rPr>
              <a:t>Confidence &gt; 60%
BUY or SELL signal</a:t>
            </a:r>
          </a:p>
        </p:txBody>
      </p:sp>
      <p:sp>
        <p:nvSpPr>
          <p:cNvPr id="9" name="Rectangle 8"/>
          <p:cNvSpPr/>
          <p:nvPr/>
        </p:nvSpPr>
        <p:spPr>
          <a:xfrm>
            <a:off x="2697479" y="1280160"/>
            <a:ext cx="2148840" cy="2560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474720" y="1353312"/>
            <a:ext cx="594360" cy="5943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74720" y="1353312"/>
            <a:ext cx="5943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88920" y="2057400"/>
            <a:ext cx="1965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59E0B"/>
                </a:solidFill>
                <a:latin typeface="Calibri"/>
              </a:rPr>
              <a:t>Risk Check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88920" y="2606040"/>
            <a:ext cx="196596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  <a:latin typeface="Calibri"/>
              </a:rPr>
              <a:t>All 8 layers pass
Kill switch OFF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1280160"/>
            <a:ext cx="2148840" cy="2560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806440" y="1353312"/>
            <a:ext cx="594360" cy="5943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806440" y="1353312"/>
            <a:ext cx="5943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20640" y="2057400"/>
            <a:ext cx="1965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0B981"/>
                </a:solidFill>
                <a:latin typeface="Calibri"/>
              </a:rPr>
              <a:t>Position Size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20640" y="2606040"/>
            <a:ext cx="196596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  <a:latin typeface="Calibri"/>
              </a:rPr>
              <a:t>Qty / SL / Target
Capital × Risk 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60919" y="1280160"/>
            <a:ext cx="2148840" cy="2560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138159" y="1353312"/>
            <a:ext cx="594360" cy="5943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8159" y="1353312"/>
            <a:ext cx="5943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52359" y="2057400"/>
            <a:ext cx="1965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8B5CF6"/>
                </a:solidFill>
                <a:latin typeface="Calibri"/>
              </a:rPr>
              <a:t>Broker Route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52359" y="2606040"/>
            <a:ext cx="196596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  <a:latin typeface="Calibri"/>
              </a:rPr>
              <a:t>Style → Broker
Exchange &amp; Product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692640" y="1280160"/>
            <a:ext cx="2148840" cy="2560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0469880" y="1353312"/>
            <a:ext cx="594360" cy="59436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469880" y="1353312"/>
            <a:ext cx="5943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84080" y="2057400"/>
            <a:ext cx="1965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97316"/>
                </a:solidFill>
                <a:latin typeface="Calibri"/>
              </a:rPr>
              <a:t>Order Sent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784080" y="2606040"/>
            <a:ext cx="196596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4A3B8"/>
                </a:solidFill>
                <a:latin typeface="Calibri"/>
              </a:rPr>
              <a:t>PAPER=Simulated
REAL=Broker API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74320" y="4069080"/>
            <a:ext cx="11612880" cy="1645920"/>
          </a:xfrm>
          <a:prstGeom prst="rect">
            <a:avLst/>
          </a:prstGeom>
          <a:solidFill>
            <a:srgbClr val="1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7200" y="4160520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EF4444"/>
                </a:solidFill>
                <a:latin typeface="Calibri"/>
              </a:rPr>
              <a:t>NSE / BSE / NFO Exchange — Results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4663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0B981"/>
                </a:solidFill>
                <a:latin typeface="Calibri"/>
              </a:rPr>
              <a:t>✅ Accepted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5029200"/>
            <a:ext cx="2743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4A3B8"/>
                </a:solidFill>
                <a:latin typeface="Calibri"/>
              </a:rPr>
              <a:t>Order filled at market price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383280" y="4663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  <a:latin typeface="Calibri"/>
              </a:rPr>
              <a:t>❌ Rejected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383280" y="5029200"/>
            <a:ext cx="2743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4A3B8"/>
                </a:solidFill>
                <a:latin typeface="Calibri"/>
              </a:rPr>
              <a:t>Broker RMS / margin issue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09360" y="4663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  <a:latin typeface="Calibri"/>
              </a:rPr>
              <a:t>⚡ Partial Fill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09360" y="5029200"/>
            <a:ext cx="2743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4A3B8"/>
                </a:solidFill>
                <a:latin typeface="Calibri"/>
              </a:rPr>
              <a:t>Partial qty → track remainder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235440" y="4663440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6B6D4"/>
                </a:solidFill>
                <a:latin typeface="Calibri"/>
              </a:rPr>
              <a:t>✔ Complete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235440" y="5029200"/>
            <a:ext cx="2743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4A3B8"/>
                </a:solidFill>
                <a:latin typeface="Calibri"/>
              </a:rPr>
              <a:t>Full qty filled → Position open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Position Monitor Engine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  <a:latin typeface="Calibri"/>
              </a:rPr>
              <a:t>Runs every cycle. Checks every open position. Closes when any exit condition is met.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280160"/>
            <a:ext cx="3794760" cy="21031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74320" y="1280160"/>
            <a:ext cx="3794760" cy="4572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84048" y="1353312"/>
            <a:ext cx="35661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Target Hit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" y="1828800"/>
            <a:ext cx="35661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LTP reaches target price → CLOSE at profit</a:t>
            </a:r>
          </a:p>
        </p:txBody>
      </p:sp>
      <p:sp>
        <p:nvSpPr>
          <p:cNvPr id="8" name="Rectangle 7"/>
          <p:cNvSpPr/>
          <p:nvPr/>
        </p:nvSpPr>
        <p:spPr>
          <a:xfrm>
            <a:off x="4251959" y="1280160"/>
            <a:ext cx="3794760" cy="21031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251959" y="1280160"/>
            <a:ext cx="3794760" cy="4572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361688" y="1353312"/>
            <a:ext cx="35661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Stop Loss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61688" y="1828800"/>
            <a:ext cx="35661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LTP hits trailing SL → CLOSE at small loss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29600" y="1280160"/>
            <a:ext cx="3794760" cy="21031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229600" y="1280160"/>
            <a:ext cx="3794760" cy="4572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39327" y="1353312"/>
            <a:ext cx="35661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Trailing SL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9327" y="1828800"/>
            <a:ext cx="35661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SL moves up as price rises (0.5% step). Locks profit.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4320" y="3657600"/>
            <a:ext cx="3794760" cy="21031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274320" y="3657600"/>
            <a:ext cx="3794760" cy="4572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84048" y="3730752"/>
            <a:ext cx="35661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EOD Square-off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4048" y="4206240"/>
            <a:ext cx="35661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3:10 PM → Auto-close INTRADAY + SCALPING positions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51959" y="3657600"/>
            <a:ext cx="3794760" cy="21031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251959" y="3657600"/>
            <a:ext cx="3794760" cy="4572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361688" y="3730752"/>
            <a:ext cx="35661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AI Re-exit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61688" y="4206240"/>
            <a:ext cx="35661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Swing: AI re-analyzes → if REVERSE signal → CLOSE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229600" y="3657600"/>
            <a:ext cx="3794760" cy="21031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229600" y="3657600"/>
            <a:ext cx="3794760" cy="4572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339327" y="3730752"/>
            <a:ext cx="35661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Risk Exit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39327" y="4206240"/>
            <a:ext cx="35661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2E8F0"/>
                </a:solidFill>
                <a:latin typeface="Calibri"/>
              </a:rPr>
              <a:t>Kill switch or loss limit hit → ALL positions close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